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Arimo" panose="020B0604020202020204" pitchFamily="3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3"/>
    <p:restoredTop sz="94610"/>
  </p:normalViewPr>
  <p:slideViewPr>
    <p:cSldViewPr snapToGrid="0" snapToObjects="1">
      <p:cViewPr>
        <p:scale>
          <a:sx n="110" d="100"/>
          <a:sy n="110" d="100"/>
        </p:scale>
        <p:origin x="-19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07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876032" y="648057"/>
            <a:ext cx="5930337" cy="2077403"/>
          </a:xfrm>
          <a:prstGeom prst="rect">
            <a:avLst/>
          </a:prstGeom>
          <a:noFill/>
          <a:ln/>
        </p:spPr>
        <p:txBody>
          <a:bodyPr wrap="square" lIns="0" tIns="0" rIns="0" bIns="0" rtlCol="0" anchor="t"/>
          <a:lstStyle/>
          <a:p>
            <a:pPr marL="0" indent="0" algn="l">
              <a:lnSpc>
                <a:spcPts val="5450"/>
              </a:lnSpc>
              <a:buNone/>
            </a:pPr>
            <a:r>
              <a:rPr lang="en-US" sz="4350" b="1" dirty="0">
                <a:solidFill>
                  <a:srgbClr val="FFFFFF"/>
                </a:solidFill>
                <a:latin typeface="Syne Bold" pitchFamily="34" charset="0"/>
                <a:ea typeface="Syne Bold" pitchFamily="34" charset="-122"/>
                <a:cs typeface="Syne Bold" pitchFamily="34" charset="-120"/>
              </a:rPr>
              <a:t>MoM: AI Based Personalized Health Assessment System</a:t>
            </a:r>
            <a:endParaRPr lang="en-US" sz="4350" dirty="0"/>
          </a:p>
        </p:txBody>
      </p:sp>
      <p:sp>
        <p:nvSpPr>
          <p:cNvPr id="4" name="Text 1"/>
          <p:cNvSpPr/>
          <p:nvPr/>
        </p:nvSpPr>
        <p:spPr>
          <a:xfrm>
            <a:off x="7876032" y="3078599"/>
            <a:ext cx="5930337" cy="3870841"/>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Introducing MoM, an innovative interactive health assistant designed to revolutionize how patients report symptoms and receive preliminary health assessments. By combining intuitive visual reporting with advanced AI analysis and critical human validation, MoM ensures a trustworthy, safe, and effective healthcare experience for all.</a:t>
            </a:r>
            <a:endParaRPr lang="en-US" sz="1850" dirty="0"/>
          </a:p>
        </p:txBody>
      </p:sp>
      <p:pic>
        <p:nvPicPr>
          <p:cNvPr id="1026" name="Picture 2">
            <a:extLst>
              <a:ext uri="{FF2B5EF4-FFF2-40B4-BE49-F238E27FC236}">
                <a16:creationId xmlns:a16="http://schemas.microsoft.com/office/drawing/2014/main" id="{420FE096-F0F6-0605-9168-7DDEF8077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3152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6269" y="492800"/>
            <a:ext cx="6358731" cy="1052751"/>
          </a:xfrm>
          <a:prstGeom prst="rect">
            <a:avLst/>
          </a:prstGeom>
          <a:noFill/>
          <a:ln/>
        </p:spPr>
        <p:txBody>
          <a:bodyPr wrap="square" lIns="0" tIns="0" rIns="0" bIns="0" rtlCol="0" anchor="t"/>
          <a:lstStyle/>
          <a:p>
            <a:pPr marL="0" indent="0" algn="l">
              <a:lnSpc>
                <a:spcPts val="4100"/>
              </a:lnSpc>
              <a:buNone/>
            </a:pPr>
            <a:r>
              <a:rPr lang="en-US" sz="3300" b="1" dirty="0">
                <a:solidFill>
                  <a:srgbClr val="FFFFFF"/>
                </a:solidFill>
                <a:latin typeface="Syne Bold" pitchFamily="34" charset="0"/>
                <a:ea typeface="Syne Bold" pitchFamily="34" charset="-122"/>
                <a:cs typeface="Syne Bold" pitchFamily="34" charset="-120"/>
              </a:rPr>
              <a:t>The Challenge: Interpreting Symptoms is Hard</a:t>
            </a:r>
            <a:endParaRPr lang="en-US" sz="3300" dirty="0"/>
          </a:p>
        </p:txBody>
      </p:sp>
      <p:sp>
        <p:nvSpPr>
          <p:cNvPr id="4" name="Shape 1"/>
          <p:cNvSpPr/>
          <p:nvPr/>
        </p:nvSpPr>
        <p:spPr>
          <a:xfrm>
            <a:off x="626269" y="1932860"/>
            <a:ext cx="6358731" cy="1548289"/>
          </a:xfrm>
          <a:prstGeom prst="roundRect">
            <a:avLst>
              <a:gd name="adj" fmla="val 8149"/>
            </a:avLst>
          </a:prstGeom>
          <a:solidFill>
            <a:srgbClr val="0C0A33"/>
          </a:solidFill>
          <a:ln w="22860">
            <a:solidFill>
              <a:srgbClr val="44426B"/>
            </a:solidFill>
            <a:prstDash val="solid"/>
          </a:ln>
        </p:spPr>
        <p:txBody>
          <a:bodyPr/>
          <a:lstStyle/>
          <a:p>
            <a:endParaRPr lang="en-US"/>
          </a:p>
        </p:txBody>
      </p:sp>
      <p:sp>
        <p:nvSpPr>
          <p:cNvPr id="5" name="Shape 2"/>
          <p:cNvSpPr/>
          <p:nvPr/>
        </p:nvSpPr>
        <p:spPr>
          <a:xfrm>
            <a:off x="603409" y="1932860"/>
            <a:ext cx="91440" cy="1525429"/>
          </a:xfrm>
          <a:prstGeom prst="roundRect">
            <a:avLst>
              <a:gd name="adj" fmla="val 29357"/>
            </a:avLst>
          </a:prstGeom>
          <a:solidFill>
            <a:srgbClr val="8061FF"/>
          </a:solidFill>
          <a:ln/>
        </p:spPr>
        <p:txBody>
          <a:bodyPr/>
          <a:lstStyle/>
          <a:p>
            <a:endParaRPr lang="en-US"/>
          </a:p>
        </p:txBody>
      </p:sp>
      <p:sp>
        <p:nvSpPr>
          <p:cNvPr id="6" name="Text 3"/>
          <p:cNvSpPr/>
          <p:nvPr/>
        </p:nvSpPr>
        <p:spPr>
          <a:xfrm>
            <a:off x="896660" y="2134672"/>
            <a:ext cx="3602831" cy="263128"/>
          </a:xfrm>
          <a:prstGeom prst="rect">
            <a:avLst/>
          </a:prstGeom>
          <a:noFill/>
          <a:ln/>
        </p:spPr>
        <p:txBody>
          <a:bodyPr wrap="none" lIns="0" tIns="0" rIns="0" bIns="0" rtlCol="0" anchor="t"/>
          <a:lstStyle/>
          <a:p>
            <a:pPr marL="0" indent="0" algn="l">
              <a:lnSpc>
                <a:spcPts val="2050"/>
              </a:lnSpc>
              <a:buNone/>
            </a:pPr>
            <a:r>
              <a:rPr lang="en-US" sz="1650" b="1" dirty="0">
                <a:solidFill>
                  <a:srgbClr val="D9E1FF"/>
                </a:solidFill>
                <a:latin typeface="Syne Bold" pitchFamily="34" charset="0"/>
                <a:ea typeface="Syne Bold" pitchFamily="34" charset="-122"/>
                <a:cs typeface="Syne Bold" pitchFamily="34" charset="-120"/>
              </a:rPr>
              <a:t>Patient Interpretation Struggles</a:t>
            </a:r>
            <a:endParaRPr lang="en-US" sz="1650" dirty="0"/>
          </a:p>
        </p:txBody>
      </p:sp>
      <p:sp>
        <p:nvSpPr>
          <p:cNvPr id="7" name="Text 4"/>
          <p:cNvSpPr/>
          <p:nvPr/>
        </p:nvSpPr>
        <p:spPr>
          <a:xfrm>
            <a:off x="896661" y="2505076"/>
            <a:ext cx="5977968" cy="572453"/>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Arimo" pitchFamily="34" charset="0"/>
                <a:ea typeface="Arimo" pitchFamily="34" charset="-122"/>
                <a:cs typeface="Arimo" pitchFamily="34" charset="-120"/>
              </a:rPr>
              <a:t>Patients often find it difficult to accurately interpret and articulate their symptoms, leading to miscommunication or missed details during initial self-assessment.</a:t>
            </a:r>
            <a:endParaRPr lang="en-US" sz="1400" dirty="0"/>
          </a:p>
        </p:txBody>
      </p:sp>
      <p:sp>
        <p:nvSpPr>
          <p:cNvPr id="8" name="Shape 5"/>
          <p:cNvSpPr/>
          <p:nvPr/>
        </p:nvSpPr>
        <p:spPr>
          <a:xfrm>
            <a:off x="626269" y="3666452"/>
            <a:ext cx="6358731" cy="1346478"/>
          </a:xfrm>
          <a:prstGeom prst="roundRect">
            <a:avLst>
              <a:gd name="adj" fmla="val 8149"/>
            </a:avLst>
          </a:prstGeom>
          <a:solidFill>
            <a:srgbClr val="0C0A33"/>
          </a:solidFill>
          <a:ln w="22860">
            <a:solidFill>
              <a:srgbClr val="44426B"/>
            </a:solidFill>
            <a:prstDash val="solid"/>
          </a:ln>
        </p:spPr>
        <p:txBody>
          <a:bodyPr/>
          <a:lstStyle/>
          <a:p>
            <a:endParaRPr lang="en-US"/>
          </a:p>
        </p:txBody>
      </p:sp>
      <p:sp>
        <p:nvSpPr>
          <p:cNvPr id="9" name="Shape 6"/>
          <p:cNvSpPr/>
          <p:nvPr/>
        </p:nvSpPr>
        <p:spPr>
          <a:xfrm>
            <a:off x="603409" y="3718488"/>
            <a:ext cx="91440" cy="1346478"/>
          </a:xfrm>
          <a:prstGeom prst="roundRect">
            <a:avLst>
              <a:gd name="adj" fmla="val 29357"/>
            </a:avLst>
          </a:prstGeom>
          <a:solidFill>
            <a:srgbClr val="8061FF"/>
          </a:solidFill>
          <a:ln/>
        </p:spPr>
        <p:txBody>
          <a:bodyPr/>
          <a:lstStyle/>
          <a:p>
            <a:endParaRPr lang="en-US"/>
          </a:p>
        </p:txBody>
      </p:sp>
      <p:sp>
        <p:nvSpPr>
          <p:cNvPr id="10" name="Text 7"/>
          <p:cNvSpPr/>
          <p:nvPr/>
        </p:nvSpPr>
        <p:spPr>
          <a:xfrm>
            <a:off x="896660" y="3897997"/>
            <a:ext cx="2751773" cy="263128"/>
          </a:xfrm>
          <a:prstGeom prst="rect">
            <a:avLst/>
          </a:prstGeom>
          <a:noFill/>
          <a:ln/>
        </p:spPr>
        <p:txBody>
          <a:bodyPr wrap="none" lIns="0" tIns="0" rIns="0" bIns="0" rtlCol="0" anchor="t"/>
          <a:lstStyle/>
          <a:p>
            <a:pPr marL="0" indent="0" algn="l">
              <a:lnSpc>
                <a:spcPts val="2050"/>
              </a:lnSpc>
              <a:buNone/>
            </a:pPr>
            <a:r>
              <a:rPr lang="en-US" sz="1650" b="1" dirty="0">
                <a:solidFill>
                  <a:srgbClr val="D9E1FF"/>
                </a:solidFill>
                <a:latin typeface="Syne Bold" pitchFamily="34" charset="0"/>
                <a:ea typeface="Syne Bold" pitchFamily="34" charset="-122"/>
                <a:cs typeface="Syne Bold" pitchFamily="34" charset="-120"/>
              </a:rPr>
              <a:t>Social Fear &amp; Judgment</a:t>
            </a:r>
            <a:endParaRPr lang="en-US" sz="1650" dirty="0"/>
          </a:p>
        </p:txBody>
      </p:sp>
      <p:sp>
        <p:nvSpPr>
          <p:cNvPr id="11" name="Text 8"/>
          <p:cNvSpPr/>
          <p:nvPr/>
        </p:nvSpPr>
        <p:spPr>
          <a:xfrm>
            <a:off x="896661" y="4268400"/>
            <a:ext cx="5977968" cy="572453"/>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Arimo" pitchFamily="34" charset="0"/>
                <a:ea typeface="Arimo" pitchFamily="34" charset="-122"/>
                <a:cs typeface="Arimo" pitchFamily="34" charset="-120"/>
              </a:rPr>
              <a:t>Many individuals fear judgment or stigma associated with certain symptoms, leading to hesitation in seeking help or providing complete information.</a:t>
            </a:r>
            <a:endParaRPr lang="en-US" sz="1400" dirty="0"/>
          </a:p>
        </p:txBody>
      </p:sp>
      <p:sp>
        <p:nvSpPr>
          <p:cNvPr id="12" name="Shape 9"/>
          <p:cNvSpPr/>
          <p:nvPr/>
        </p:nvSpPr>
        <p:spPr>
          <a:xfrm>
            <a:off x="626269" y="5236480"/>
            <a:ext cx="6358731" cy="1403285"/>
          </a:xfrm>
          <a:prstGeom prst="roundRect">
            <a:avLst>
              <a:gd name="adj" fmla="val 8149"/>
            </a:avLst>
          </a:prstGeom>
          <a:solidFill>
            <a:srgbClr val="0C0A33"/>
          </a:solidFill>
          <a:ln w="22860">
            <a:solidFill>
              <a:srgbClr val="44426B"/>
            </a:solidFill>
            <a:prstDash val="solid"/>
          </a:ln>
        </p:spPr>
        <p:txBody>
          <a:bodyPr/>
          <a:lstStyle/>
          <a:p>
            <a:endParaRPr lang="en-US"/>
          </a:p>
        </p:txBody>
      </p:sp>
      <p:sp>
        <p:nvSpPr>
          <p:cNvPr id="13" name="Shape 10"/>
          <p:cNvSpPr/>
          <p:nvPr/>
        </p:nvSpPr>
        <p:spPr>
          <a:xfrm>
            <a:off x="603409" y="5221615"/>
            <a:ext cx="91440" cy="1346478"/>
          </a:xfrm>
          <a:prstGeom prst="roundRect">
            <a:avLst>
              <a:gd name="adj" fmla="val 29357"/>
            </a:avLst>
          </a:prstGeom>
          <a:solidFill>
            <a:srgbClr val="8061FF"/>
          </a:solidFill>
          <a:ln/>
        </p:spPr>
        <p:txBody>
          <a:bodyPr/>
          <a:lstStyle/>
          <a:p>
            <a:endParaRPr lang="en-US"/>
          </a:p>
        </p:txBody>
      </p:sp>
      <p:sp>
        <p:nvSpPr>
          <p:cNvPr id="14" name="Text 11"/>
          <p:cNvSpPr/>
          <p:nvPr/>
        </p:nvSpPr>
        <p:spPr>
          <a:xfrm>
            <a:off x="896660" y="5415990"/>
            <a:ext cx="3062645" cy="263128"/>
          </a:xfrm>
          <a:prstGeom prst="rect">
            <a:avLst/>
          </a:prstGeom>
          <a:noFill/>
          <a:ln/>
        </p:spPr>
        <p:txBody>
          <a:bodyPr wrap="none" lIns="0" tIns="0" rIns="0" bIns="0" rtlCol="0" anchor="t"/>
          <a:lstStyle/>
          <a:p>
            <a:pPr marL="0" indent="0" algn="l">
              <a:lnSpc>
                <a:spcPts val="2050"/>
              </a:lnSpc>
              <a:buNone/>
            </a:pPr>
            <a:r>
              <a:rPr lang="en-US" sz="1650" b="1" dirty="0">
                <a:solidFill>
                  <a:srgbClr val="D9E1FF"/>
                </a:solidFill>
                <a:latin typeface="Syne Bold" pitchFamily="34" charset="0"/>
                <a:ea typeface="Syne Bold" pitchFamily="34" charset="-122"/>
                <a:cs typeface="Syne Bold" pitchFamily="34" charset="-120"/>
              </a:rPr>
              <a:t>Need for Trust &amp; Validation</a:t>
            </a:r>
            <a:endParaRPr lang="en-US" sz="1650" dirty="0"/>
          </a:p>
        </p:txBody>
      </p:sp>
      <p:sp>
        <p:nvSpPr>
          <p:cNvPr id="15" name="Text 12"/>
          <p:cNvSpPr/>
          <p:nvPr/>
        </p:nvSpPr>
        <p:spPr>
          <a:xfrm>
            <a:off x="896661" y="5793829"/>
            <a:ext cx="5977968" cy="572453"/>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Arimo" pitchFamily="34" charset="0"/>
                <a:ea typeface="Arimo" pitchFamily="34" charset="-122"/>
                <a:cs typeface="Arimo" pitchFamily="34" charset="-120"/>
              </a:rPr>
              <a:t>In health matters, patients require constant validation and trust, especially when relying on technological assessments, ensuring confidence in the advice received.</a:t>
            </a:r>
            <a:endParaRPr lang="en-US" sz="1400" dirty="0"/>
          </a:p>
        </p:txBody>
      </p:sp>
      <p:sp>
        <p:nvSpPr>
          <p:cNvPr id="16" name="Shape 13"/>
          <p:cNvSpPr/>
          <p:nvPr/>
        </p:nvSpPr>
        <p:spPr>
          <a:xfrm>
            <a:off x="626269" y="6747042"/>
            <a:ext cx="6358731" cy="1482557"/>
          </a:xfrm>
          <a:prstGeom prst="roundRect">
            <a:avLst>
              <a:gd name="adj" fmla="val 8149"/>
            </a:avLst>
          </a:prstGeom>
          <a:solidFill>
            <a:srgbClr val="0C0A33"/>
          </a:solidFill>
          <a:ln w="22860">
            <a:solidFill>
              <a:srgbClr val="44426B"/>
            </a:solidFill>
            <a:prstDash val="solid"/>
          </a:ln>
        </p:spPr>
        <p:txBody>
          <a:bodyPr/>
          <a:lstStyle/>
          <a:p>
            <a:endParaRPr lang="en-US"/>
          </a:p>
        </p:txBody>
      </p:sp>
      <p:sp>
        <p:nvSpPr>
          <p:cNvPr id="17" name="Shape 14"/>
          <p:cNvSpPr/>
          <p:nvPr/>
        </p:nvSpPr>
        <p:spPr>
          <a:xfrm>
            <a:off x="603409" y="6776778"/>
            <a:ext cx="91440" cy="1346478"/>
          </a:xfrm>
          <a:prstGeom prst="roundRect">
            <a:avLst>
              <a:gd name="adj" fmla="val 29357"/>
            </a:avLst>
          </a:prstGeom>
          <a:solidFill>
            <a:srgbClr val="8061FF"/>
          </a:solidFill>
          <a:ln/>
        </p:spPr>
        <p:txBody>
          <a:bodyPr/>
          <a:lstStyle/>
          <a:p>
            <a:endParaRPr lang="en-US"/>
          </a:p>
        </p:txBody>
      </p:sp>
      <p:sp>
        <p:nvSpPr>
          <p:cNvPr id="18" name="Text 15"/>
          <p:cNvSpPr/>
          <p:nvPr/>
        </p:nvSpPr>
        <p:spPr>
          <a:xfrm>
            <a:off x="896660" y="6948854"/>
            <a:ext cx="3825121" cy="263128"/>
          </a:xfrm>
          <a:prstGeom prst="rect">
            <a:avLst/>
          </a:prstGeom>
          <a:noFill/>
          <a:ln/>
        </p:spPr>
        <p:txBody>
          <a:bodyPr wrap="none" lIns="0" tIns="0" rIns="0" bIns="0" rtlCol="0" anchor="t"/>
          <a:lstStyle/>
          <a:p>
            <a:pPr marL="0" indent="0" algn="l">
              <a:lnSpc>
                <a:spcPts val="2050"/>
              </a:lnSpc>
              <a:buNone/>
            </a:pPr>
            <a:r>
              <a:rPr lang="en-US" sz="1650" b="1" dirty="0">
                <a:solidFill>
                  <a:srgbClr val="D9E1FF"/>
                </a:solidFill>
                <a:latin typeface="Syne Bold" pitchFamily="34" charset="0"/>
                <a:ea typeface="Syne Bold" pitchFamily="34" charset="-122"/>
                <a:cs typeface="Syne Bold" pitchFamily="34" charset="-120"/>
              </a:rPr>
              <a:t>Fragmented Healthcare Systems</a:t>
            </a:r>
            <a:endParaRPr lang="en-US" sz="1650" dirty="0"/>
          </a:p>
        </p:txBody>
      </p:sp>
      <p:sp>
        <p:nvSpPr>
          <p:cNvPr id="19" name="Text 16"/>
          <p:cNvSpPr/>
          <p:nvPr/>
        </p:nvSpPr>
        <p:spPr>
          <a:xfrm>
            <a:off x="896660" y="7319258"/>
            <a:ext cx="5853545" cy="572453"/>
          </a:xfrm>
          <a:prstGeom prst="rect">
            <a:avLst/>
          </a:prstGeom>
          <a:noFill/>
          <a:ln/>
        </p:spPr>
        <p:txBody>
          <a:bodyPr wrap="square" lIns="0" tIns="0" rIns="0" bIns="0" rtlCol="0" anchor="t"/>
          <a:lstStyle/>
          <a:p>
            <a:pPr marL="0" indent="0" algn="l">
              <a:lnSpc>
                <a:spcPts val="2250"/>
              </a:lnSpc>
              <a:buNone/>
            </a:pPr>
            <a:r>
              <a:rPr lang="en-US" sz="1400" dirty="0">
                <a:solidFill>
                  <a:srgbClr val="D9E1FF"/>
                </a:solidFill>
                <a:latin typeface="Arimo" pitchFamily="34" charset="0"/>
                <a:ea typeface="Arimo" pitchFamily="34" charset="-122"/>
                <a:cs typeface="Arimo" pitchFamily="34" charset="-120"/>
              </a:rPr>
              <a:t>Existing healthcare systems often suffer from fragmentation, with disjointed monitoring and information systems hindering seamless patient care.</a:t>
            </a:r>
            <a:endParaRPr lang="en-US" sz="1400" dirty="0"/>
          </a:p>
        </p:txBody>
      </p:sp>
      <p:pic>
        <p:nvPicPr>
          <p:cNvPr id="2052" name="Picture 4">
            <a:extLst>
              <a:ext uri="{FF2B5EF4-FFF2-40B4-BE49-F238E27FC236}">
                <a16:creationId xmlns:a16="http://schemas.microsoft.com/office/drawing/2014/main" id="{ECFB6625-713C-B54B-4A3B-CC970B139D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9" t="9986" r="23434" b="15114"/>
          <a:stretch>
            <a:fillRect/>
          </a:stretch>
        </p:blipFill>
        <p:spPr bwMode="auto">
          <a:xfrm>
            <a:off x="7962224" y="0"/>
            <a:ext cx="6665782" cy="842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4708" y="412194"/>
            <a:ext cx="8183999" cy="440888"/>
          </a:xfrm>
          <a:prstGeom prst="rect">
            <a:avLst/>
          </a:prstGeom>
          <a:noFill/>
          <a:ln/>
        </p:spPr>
        <p:txBody>
          <a:bodyPr wrap="none" lIns="0" tIns="0" rIns="0" bIns="0" rtlCol="0" anchor="t"/>
          <a:lstStyle/>
          <a:p>
            <a:pPr marL="0" indent="0" algn="l">
              <a:lnSpc>
                <a:spcPts val="3450"/>
              </a:lnSpc>
              <a:buNone/>
            </a:pPr>
            <a:r>
              <a:rPr lang="en-US" sz="2750" b="1" dirty="0">
                <a:solidFill>
                  <a:srgbClr val="FFFFFF"/>
                </a:solidFill>
                <a:latin typeface="Syne Bold" pitchFamily="34" charset="0"/>
                <a:ea typeface="Syne Bold" pitchFamily="34" charset="-122"/>
                <a:cs typeface="Syne Bold" pitchFamily="34" charset="-120"/>
              </a:rPr>
              <a:t>AI-Powered Insight with Human Validation</a:t>
            </a:r>
            <a:endParaRPr lang="en-US" sz="2750" dirty="0"/>
          </a:p>
        </p:txBody>
      </p:sp>
      <p:sp>
        <p:nvSpPr>
          <p:cNvPr id="3" name="Text 1"/>
          <p:cNvSpPr/>
          <p:nvPr/>
        </p:nvSpPr>
        <p:spPr>
          <a:xfrm>
            <a:off x="524708" y="1152882"/>
            <a:ext cx="13580983" cy="239792"/>
          </a:xfrm>
          <a:prstGeom prst="rect">
            <a:avLst/>
          </a:prstGeom>
          <a:noFill/>
          <a:ln/>
        </p:spPr>
        <p:txBody>
          <a:bodyPr wrap="none" lIns="0" tIns="0" rIns="0" bIns="0" rtlCol="0" anchor="t"/>
          <a:lstStyle/>
          <a:p>
            <a:pPr marL="0" indent="0" algn="l">
              <a:lnSpc>
                <a:spcPts val="1850"/>
              </a:lnSpc>
              <a:buNone/>
            </a:pPr>
            <a:r>
              <a:rPr lang="en-US" sz="1150" dirty="0">
                <a:solidFill>
                  <a:srgbClr val="D9E1FF"/>
                </a:solidFill>
                <a:latin typeface="Arimo" pitchFamily="34" charset="0"/>
                <a:ea typeface="Arimo" pitchFamily="34" charset="-122"/>
                <a:cs typeface="Arimo" pitchFamily="34" charset="-120"/>
              </a:rPr>
              <a:t>MoM leverages the best of both artificial intelligence and human medical expertise to provide precise and reliable health assessments.</a:t>
            </a:r>
            <a:endParaRPr lang="en-US" sz="1150" dirty="0"/>
          </a:p>
        </p:txBody>
      </p:sp>
      <p:sp>
        <p:nvSpPr>
          <p:cNvPr id="4" name="Shape 2"/>
          <p:cNvSpPr/>
          <p:nvPr/>
        </p:nvSpPr>
        <p:spPr>
          <a:xfrm>
            <a:off x="674608" y="1954649"/>
            <a:ext cx="149900" cy="924758"/>
          </a:xfrm>
          <a:prstGeom prst="roundRect">
            <a:avLst>
              <a:gd name="adj" fmla="val 15002"/>
            </a:avLst>
          </a:prstGeom>
          <a:solidFill>
            <a:srgbClr val="2B2952"/>
          </a:solidFill>
          <a:ln/>
        </p:spPr>
        <p:txBody>
          <a:bodyPr/>
          <a:lstStyle/>
          <a:p>
            <a:endParaRPr lang="en-US"/>
          </a:p>
        </p:txBody>
      </p:sp>
      <p:sp>
        <p:nvSpPr>
          <p:cNvPr id="5" name="Shape 3"/>
          <p:cNvSpPr/>
          <p:nvPr/>
        </p:nvSpPr>
        <p:spPr>
          <a:xfrm>
            <a:off x="524708" y="1856303"/>
            <a:ext cx="449699" cy="449699"/>
          </a:xfrm>
          <a:prstGeom prst="roundRect">
            <a:avLst>
              <a:gd name="adj" fmla="val 101668"/>
            </a:avLst>
          </a:prstGeom>
          <a:solidFill>
            <a:srgbClr val="2B2952"/>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637103" y="1940719"/>
            <a:ext cx="224790" cy="280988"/>
          </a:xfrm>
          <a:prstGeom prst="rect">
            <a:avLst/>
          </a:prstGeom>
        </p:spPr>
      </p:pic>
      <p:sp>
        <p:nvSpPr>
          <p:cNvPr id="7" name="Text 4"/>
          <p:cNvSpPr/>
          <p:nvPr/>
        </p:nvSpPr>
        <p:spPr>
          <a:xfrm>
            <a:off x="1124307" y="1879759"/>
            <a:ext cx="2301874" cy="220385"/>
          </a:xfrm>
          <a:prstGeom prst="rect">
            <a:avLst/>
          </a:prstGeom>
          <a:noFill/>
          <a:ln/>
        </p:spPr>
        <p:txBody>
          <a:bodyPr wrap="none" lIns="0" tIns="0" rIns="0" bIns="0" rtlCol="0" anchor="t"/>
          <a:lstStyle/>
          <a:p>
            <a:pPr marL="0" indent="0" algn="l">
              <a:lnSpc>
                <a:spcPts val="1700"/>
              </a:lnSpc>
              <a:buNone/>
            </a:pPr>
            <a:r>
              <a:rPr lang="en-US" b="1" dirty="0">
                <a:solidFill>
                  <a:srgbClr val="D9E1FF"/>
                </a:solidFill>
                <a:latin typeface="Syne Bold" pitchFamily="34" charset="0"/>
                <a:ea typeface="Syne Bold" pitchFamily="34" charset="-122"/>
                <a:cs typeface="Syne Bold" pitchFamily="34" charset="-120"/>
              </a:rPr>
              <a:t>Visual Symptom Reporting</a:t>
            </a:r>
            <a:endParaRPr lang="en-US" dirty="0"/>
          </a:p>
        </p:txBody>
      </p:sp>
      <p:sp>
        <p:nvSpPr>
          <p:cNvPr id="8" name="Text 5"/>
          <p:cNvSpPr/>
          <p:nvPr/>
        </p:nvSpPr>
        <p:spPr>
          <a:xfrm>
            <a:off x="1124308" y="2250043"/>
            <a:ext cx="5369090" cy="479584"/>
          </a:xfrm>
          <a:prstGeom prst="rect">
            <a:avLst/>
          </a:prstGeom>
          <a:noFill/>
          <a:ln/>
        </p:spPr>
        <p:txBody>
          <a:bodyPr wrap="square" lIns="0" tIns="0" rIns="0" bIns="0" rtlCol="0" anchor="t"/>
          <a:lstStyle/>
          <a:p>
            <a:pPr marL="0" indent="0" algn="l">
              <a:lnSpc>
                <a:spcPts val="1850"/>
              </a:lnSpc>
              <a:buNone/>
            </a:pPr>
            <a:r>
              <a:rPr lang="en-US" sz="1600" dirty="0">
                <a:solidFill>
                  <a:srgbClr val="D9E1FF"/>
                </a:solidFill>
                <a:latin typeface="Arimo" pitchFamily="34" charset="0"/>
                <a:ea typeface="Arimo" pitchFamily="34" charset="-122"/>
                <a:cs typeface="Arimo" pitchFamily="34" charset="-120"/>
              </a:rPr>
              <a:t>Patients interact with an intuitive visual interface, clicking on body parts to report symptoms, simplifying complex descriptions.</a:t>
            </a:r>
            <a:endParaRPr lang="en-US" sz="1600" dirty="0"/>
          </a:p>
        </p:txBody>
      </p:sp>
      <p:sp>
        <p:nvSpPr>
          <p:cNvPr id="9" name="Shape 6"/>
          <p:cNvSpPr/>
          <p:nvPr/>
        </p:nvSpPr>
        <p:spPr>
          <a:xfrm>
            <a:off x="899398" y="3937122"/>
            <a:ext cx="149900" cy="924758"/>
          </a:xfrm>
          <a:prstGeom prst="roundRect">
            <a:avLst>
              <a:gd name="adj" fmla="val 15002"/>
            </a:avLst>
          </a:prstGeom>
          <a:solidFill>
            <a:srgbClr val="2B2952"/>
          </a:solidFill>
          <a:ln/>
        </p:spPr>
        <p:txBody>
          <a:bodyPr/>
          <a:lstStyle/>
          <a:p>
            <a:endParaRPr lang="en-US"/>
          </a:p>
        </p:txBody>
      </p:sp>
      <p:sp>
        <p:nvSpPr>
          <p:cNvPr id="10" name="Shape 7"/>
          <p:cNvSpPr/>
          <p:nvPr/>
        </p:nvSpPr>
        <p:spPr>
          <a:xfrm>
            <a:off x="749498" y="3838777"/>
            <a:ext cx="449699" cy="449699"/>
          </a:xfrm>
          <a:prstGeom prst="roundRect">
            <a:avLst>
              <a:gd name="adj" fmla="val 101668"/>
            </a:avLst>
          </a:prstGeom>
          <a:solidFill>
            <a:srgbClr val="2B2952"/>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861893" y="3923192"/>
            <a:ext cx="224790" cy="280988"/>
          </a:xfrm>
          <a:prstGeom prst="rect">
            <a:avLst/>
          </a:prstGeom>
        </p:spPr>
      </p:pic>
      <p:sp>
        <p:nvSpPr>
          <p:cNvPr id="12" name="Text 8"/>
          <p:cNvSpPr/>
          <p:nvPr/>
        </p:nvSpPr>
        <p:spPr>
          <a:xfrm>
            <a:off x="1349098" y="3862232"/>
            <a:ext cx="1904042" cy="220385"/>
          </a:xfrm>
          <a:prstGeom prst="rect">
            <a:avLst/>
          </a:prstGeom>
          <a:noFill/>
          <a:ln/>
        </p:spPr>
        <p:txBody>
          <a:bodyPr wrap="none" lIns="0" tIns="0" rIns="0" bIns="0" rtlCol="0" anchor="t"/>
          <a:lstStyle/>
          <a:p>
            <a:pPr marL="0" indent="0" algn="l">
              <a:lnSpc>
                <a:spcPts val="1700"/>
              </a:lnSpc>
              <a:buNone/>
            </a:pPr>
            <a:r>
              <a:rPr lang="en-US" b="1" dirty="0">
                <a:solidFill>
                  <a:srgbClr val="D9E1FF"/>
                </a:solidFill>
                <a:latin typeface="Syne Bold" pitchFamily="34" charset="0"/>
                <a:ea typeface="Syne Bold" pitchFamily="34" charset="-122"/>
                <a:cs typeface="Syne Bold" pitchFamily="34" charset="-120"/>
              </a:rPr>
              <a:t>AI Analyzes &amp; Clarifies</a:t>
            </a:r>
            <a:endParaRPr lang="en-US" dirty="0"/>
          </a:p>
        </p:txBody>
      </p:sp>
      <p:sp>
        <p:nvSpPr>
          <p:cNvPr id="13" name="Text 9"/>
          <p:cNvSpPr/>
          <p:nvPr/>
        </p:nvSpPr>
        <p:spPr>
          <a:xfrm>
            <a:off x="1349097" y="4232516"/>
            <a:ext cx="5168205" cy="479584"/>
          </a:xfrm>
          <a:prstGeom prst="rect">
            <a:avLst/>
          </a:prstGeom>
          <a:noFill/>
          <a:ln/>
        </p:spPr>
        <p:txBody>
          <a:bodyPr wrap="square" lIns="0" tIns="0" rIns="0" bIns="0" rtlCol="0" anchor="t"/>
          <a:lstStyle/>
          <a:p>
            <a:pPr marL="0" indent="0" algn="l">
              <a:lnSpc>
                <a:spcPts val="1850"/>
              </a:lnSpc>
              <a:buNone/>
            </a:pPr>
            <a:r>
              <a:rPr lang="en-US" sz="1600" dirty="0">
                <a:solidFill>
                  <a:srgbClr val="D9E1FF"/>
                </a:solidFill>
                <a:latin typeface="Arimo" pitchFamily="34" charset="0"/>
                <a:ea typeface="Arimo" pitchFamily="34" charset="-122"/>
                <a:cs typeface="Arimo" pitchFamily="34" charset="-120"/>
              </a:rPr>
              <a:t>MoM's AI agent processes patient inputs, analyzes symptom patterns, and asks intelligent clarifying questions to refine the information.</a:t>
            </a:r>
            <a:endParaRPr lang="en-US" sz="1600" dirty="0"/>
          </a:p>
        </p:txBody>
      </p:sp>
      <p:sp>
        <p:nvSpPr>
          <p:cNvPr id="14" name="Shape 10"/>
          <p:cNvSpPr/>
          <p:nvPr/>
        </p:nvSpPr>
        <p:spPr>
          <a:xfrm>
            <a:off x="1124307" y="5815422"/>
            <a:ext cx="149900" cy="924758"/>
          </a:xfrm>
          <a:prstGeom prst="roundRect">
            <a:avLst>
              <a:gd name="adj" fmla="val 15002"/>
            </a:avLst>
          </a:prstGeom>
          <a:solidFill>
            <a:srgbClr val="2B2952"/>
          </a:solidFill>
          <a:ln/>
        </p:spPr>
        <p:txBody>
          <a:bodyPr/>
          <a:lstStyle/>
          <a:p>
            <a:endParaRPr lang="en-US"/>
          </a:p>
        </p:txBody>
      </p:sp>
      <p:sp>
        <p:nvSpPr>
          <p:cNvPr id="15" name="Shape 11"/>
          <p:cNvSpPr/>
          <p:nvPr/>
        </p:nvSpPr>
        <p:spPr>
          <a:xfrm>
            <a:off x="974408" y="5717077"/>
            <a:ext cx="449699" cy="449699"/>
          </a:xfrm>
          <a:prstGeom prst="roundRect">
            <a:avLst>
              <a:gd name="adj" fmla="val 101668"/>
            </a:avLst>
          </a:prstGeom>
          <a:solidFill>
            <a:srgbClr val="2B2952"/>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1086803" y="5801492"/>
            <a:ext cx="224790" cy="280988"/>
          </a:xfrm>
          <a:prstGeom prst="rect">
            <a:avLst/>
          </a:prstGeom>
        </p:spPr>
      </p:pic>
      <p:sp>
        <p:nvSpPr>
          <p:cNvPr id="17" name="Text 12"/>
          <p:cNvSpPr/>
          <p:nvPr/>
        </p:nvSpPr>
        <p:spPr>
          <a:xfrm>
            <a:off x="1574006" y="5740532"/>
            <a:ext cx="1993525" cy="220385"/>
          </a:xfrm>
          <a:prstGeom prst="rect">
            <a:avLst/>
          </a:prstGeom>
          <a:noFill/>
          <a:ln/>
        </p:spPr>
        <p:txBody>
          <a:bodyPr wrap="none" lIns="0" tIns="0" rIns="0" bIns="0" rtlCol="0" anchor="t"/>
          <a:lstStyle/>
          <a:p>
            <a:pPr marL="0" indent="0" algn="l">
              <a:lnSpc>
                <a:spcPts val="1700"/>
              </a:lnSpc>
              <a:buNone/>
            </a:pPr>
            <a:r>
              <a:rPr lang="en-US" b="1" dirty="0">
                <a:solidFill>
                  <a:srgbClr val="D9E1FF"/>
                </a:solidFill>
                <a:latin typeface="Syne Bold" pitchFamily="34" charset="0"/>
                <a:ea typeface="Syne Bold" pitchFamily="34" charset="-122"/>
                <a:cs typeface="Syne Bold" pitchFamily="34" charset="-120"/>
              </a:rPr>
              <a:t>Preliminary Hypothesis</a:t>
            </a:r>
            <a:endParaRPr lang="en-US" dirty="0"/>
          </a:p>
        </p:txBody>
      </p:sp>
      <p:sp>
        <p:nvSpPr>
          <p:cNvPr id="18" name="Text 13"/>
          <p:cNvSpPr/>
          <p:nvPr/>
        </p:nvSpPr>
        <p:spPr>
          <a:xfrm>
            <a:off x="1574006" y="6110817"/>
            <a:ext cx="4967214" cy="479584"/>
          </a:xfrm>
          <a:prstGeom prst="rect">
            <a:avLst/>
          </a:prstGeom>
          <a:noFill/>
          <a:ln/>
        </p:spPr>
        <p:txBody>
          <a:bodyPr wrap="square" lIns="0" tIns="0" rIns="0" bIns="0" rtlCol="0" anchor="t"/>
          <a:lstStyle/>
          <a:p>
            <a:pPr marL="0" indent="0" algn="l">
              <a:lnSpc>
                <a:spcPts val="1850"/>
              </a:lnSpc>
              <a:buNone/>
            </a:pPr>
            <a:r>
              <a:rPr lang="en-US" sz="1600" dirty="0">
                <a:solidFill>
                  <a:srgbClr val="D9E1FF"/>
                </a:solidFill>
                <a:latin typeface="Arimo" pitchFamily="34" charset="0"/>
                <a:ea typeface="Arimo" pitchFamily="34" charset="-122"/>
                <a:cs typeface="Arimo" pitchFamily="34" charset="-120"/>
              </a:rPr>
              <a:t>Based on the gathered data, the AI generates a preliminary hypothesis regarding potential conditions, providing a starting point for diagnosis.</a:t>
            </a:r>
            <a:endParaRPr lang="en-US" sz="1600" dirty="0"/>
          </a:p>
        </p:txBody>
      </p:sp>
      <p:pic>
        <p:nvPicPr>
          <p:cNvPr id="19" name="Image 3" descr="preencoded.png"/>
          <p:cNvPicPr>
            <a:picLocks noChangeAspect="1"/>
          </p:cNvPicPr>
          <p:nvPr/>
        </p:nvPicPr>
        <p:blipFill>
          <a:blip r:embed="rId6"/>
          <a:stretch>
            <a:fillRect/>
          </a:stretch>
        </p:blipFill>
        <p:spPr>
          <a:xfrm>
            <a:off x="7505700" y="1729859"/>
            <a:ext cx="6607612" cy="6607612"/>
          </a:xfrm>
          <a:prstGeom prst="rect">
            <a:avLst/>
          </a:prstGeom>
        </p:spPr>
      </p:pic>
      <p:sp>
        <p:nvSpPr>
          <p:cNvPr id="20" name="Text 14"/>
          <p:cNvSpPr/>
          <p:nvPr/>
        </p:nvSpPr>
        <p:spPr>
          <a:xfrm>
            <a:off x="7730490" y="8506063"/>
            <a:ext cx="6382822" cy="479584"/>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Arimo" pitchFamily="34" charset="0"/>
                <a:ea typeface="Arimo" pitchFamily="34" charset="-122"/>
                <a:cs typeface="Arimo" pitchFamily="34" charset="-120"/>
              </a:rPr>
              <a:t>Crucially, every AI-generated hypothesis is reviewed and validated by a licensed human doctor before sharing with the patient.</a:t>
            </a:r>
            <a:endParaRPr lang="en-US" sz="1150" dirty="0"/>
          </a:p>
        </p:txBody>
      </p:sp>
      <p:sp>
        <p:nvSpPr>
          <p:cNvPr id="21" name="Shape 15"/>
          <p:cNvSpPr/>
          <p:nvPr/>
        </p:nvSpPr>
        <p:spPr>
          <a:xfrm>
            <a:off x="7505700" y="8506063"/>
            <a:ext cx="15240" cy="479584"/>
          </a:xfrm>
          <a:prstGeom prst="rect">
            <a:avLst/>
          </a:prstGeom>
          <a:solidFill>
            <a:srgbClr val="8061FF"/>
          </a:solid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256348"/>
            <a:ext cx="9766459"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Why Human Validation Matters</a:t>
            </a:r>
            <a:endParaRPr lang="en-US" sz="4400" dirty="0"/>
          </a:p>
        </p:txBody>
      </p:sp>
      <p:sp>
        <p:nvSpPr>
          <p:cNvPr id="3" name="Text 1"/>
          <p:cNvSpPr/>
          <p:nvPr/>
        </p:nvSpPr>
        <p:spPr>
          <a:xfrm>
            <a:off x="1831538" y="2660571"/>
            <a:ext cx="3216593" cy="405765"/>
          </a:xfrm>
          <a:prstGeom prst="rect">
            <a:avLst/>
          </a:prstGeom>
          <a:noFill/>
          <a:ln/>
        </p:spPr>
        <p:txBody>
          <a:bodyPr wrap="none" lIns="0" tIns="0" rIns="0" bIns="0" rtlCol="0" anchor="t"/>
          <a:lstStyle/>
          <a:p>
            <a:pPr marL="0" indent="0" algn="r">
              <a:lnSpc>
                <a:spcPts val="2750"/>
              </a:lnSpc>
              <a:buNone/>
            </a:pPr>
            <a:r>
              <a:rPr lang="en-US" sz="2200" b="1" dirty="0">
                <a:solidFill>
                  <a:srgbClr val="D9E1FF"/>
                </a:solidFill>
                <a:latin typeface="Syne Bold" pitchFamily="34" charset="0"/>
                <a:ea typeface="Syne Bold" pitchFamily="34" charset="-122"/>
                <a:cs typeface="Syne Bold" pitchFamily="34" charset="-120"/>
              </a:rPr>
              <a:t>Diagnostic Accuracy</a:t>
            </a:r>
            <a:endParaRPr lang="en-US" sz="2200" dirty="0"/>
          </a:p>
        </p:txBody>
      </p:sp>
      <p:sp>
        <p:nvSpPr>
          <p:cNvPr id="4" name="Text 2"/>
          <p:cNvSpPr/>
          <p:nvPr/>
        </p:nvSpPr>
        <p:spPr>
          <a:xfrm>
            <a:off x="837724" y="3156109"/>
            <a:ext cx="4210407" cy="1149072"/>
          </a:xfrm>
          <a:prstGeom prst="rect">
            <a:avLst/>
          </a:prstGeom>
          <a:noFill/>
          <a:ln/>
        </p:spPr>
        <p:txBody>
          <a:bodyPr wrap="square" lIns="0" tIns="0" rIns="0" bIns="0" rtlCol="0" anchor="t"/>
          <a:lstStyle/>
          <a:p>
            <a:pPr marL="0" indent="0" algn="r">
              <a:lnSpc>
                <a:spcPts val="3000"/>
              </a:lnSpc>
              <a:buNone/>
            </a:pPr>
            <a:r>
              <a:rPr lang="en-US" sz="1850" dirty="0">
                <a:solidFill>
                  <a:srgbClr val="D9E1FF"/>
                </a:solidFill>
                <a:latin typeface="Arimo" pitchFamily="34" charset="0"/>
                <a:ea typeface="Arimo" pitchFamily="34" charset="-122"/>
                <a:cs typeface="Arimo" pitchFamily="34" charset="-120"/>
              </a:rPr>
              <a:t>Ensures the highest level of diagnostic accuracy, minimizing errors and prioritizing patient safety above all else.</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pic>
        <p:nvPicPr>
          <p:cNvPr id="6" name="Image 1" descr="preencoded.png"/>
          <p:cNvPicPr>
            <a:picLocks noChangeAspect="1"/>
          </p:cNvPicPr>
          <p:nvPr/>
        </p:nvPicPr>
        <p:blipFill>
          <a:blip r:embed="rId4"/>
          <a:stretch>
            <a:fillRect/>
          </a:stretch>
        </p:blipFill>
        <p:spPr>
          <a:xfrm>
            <a:off x="6321266" y="3670221"/>
            <a:ext cx="336590" cy="420767"/>
          </a:xfrm>
          <a:prstGeom prst="rect">
            <a:avLst/>
          </a:prstGeom>
        </p:spPr>
      </p:pic>
      <p:sp>
        <p:nvSpPr>
          <p:cNvPr id="7" name="Text 3"/>
          <p:cNvSpPr/>
          <p:nvPr/>
        </p:nvSpPr>
        <p:spPr>
          <a:xfrm>
            <a:off x="9582269" y="2468999"/>
            <a:ext cx="2961561"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Builds Patient Trust</a:t>
            </a:r>
            <a:endParaRPr lang="en-US" sz="2200" dirty="0"/>
          </a:p>
        </p:txBody>
      </p:sp>
      <p:sp>
        <p:nvSpPr>
          <p:cNvPr id="8" name="Text 4"/>
          <p:cNvSpPr/>
          <p:nvPr/>
        </p:nvSpPr>
        <p:spPr>
          <a:xfrm>
            <a:off x="9582269" y="2964537"/>
            <a:ext cx="4210407"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Fosters confidence and trust in AI-assisted healthcare solutions by integrating the reassuring presence of a medical professional.</a:t>
            </a:r>
            <a:endParaRPr lang="en-US" sz="1850" dirty="0"/>
          </a:p>
        </p:txBody>
      </p:sp>
      <p:pic>
        <p:nvPicPr>
          <p:cNvPr id="9" name="Image 2" descr="preencoded.png"/>
          <p:cNvPicPr>
            <a:picLocks noChangeAspect="1"/>
          </p:cNvPicPr>
          <p:nvPr/>
        </p:nvPicPr>
        <p:blipFill>
          <a:blip r:embed="rId5"/>
          <a:stretch>
            <a:fillRect/>
          </a:stretch>
        </p:blipFill>
        <p:spPr>
          <a:xfrm>
            <a:off x="5048131" y="2439114"/>
            <a:ext cx="4534138" cy="4534138"/>
          </a:xfrm>
          <a:prstGeom prst="rect">
            <a:avLst/>
          </a:prstGeom>
        </p:spPr>
      </p:pic>
      <p:pic>
        <p:nvPicPr>
          <p:cNvPr id="10" name="Image 3" descr="preencoded.png"/>
          <p:cNvPicPr>
            <a:picLocks noChangeAspect="1"/>
          </p:cNvPicPr>
          <p:nvPr/>
        </p:nvPicPr>
        <p:blipFill>
          <a:blip r:embed="rId6"/>
          <a:stretch>
            <a:fillRect/>
          </a:stretch>
        </p:blipFill>
        <p:spPr>
          <a:xfrm>
            <a:off x="7972306" y="3670221"/>
            <a:ext cx="336590" cy="420767"/>
          </a:xfrm>
          <a:prstGeom prst="rect">
            <a:avLst/>
          </a:prstGeom>
        </p:spPr>
      </p:pic>
      <p:sp>
        <p:nvSpPr>
          <p:cNvPr id="11" name="Text 5"/>
          <p:cNvSpPr/>
          <p:nvPr/>
        </p:nvSpPr>
        <p:spPr>
          <a:xfrm>
            <a:off x="9582269" y="4915614"/>
            <a:ext cx="3477220"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Combines Efficiencies</a:t>
            </a:r>
            <a:endParaRPr lang="en-US" sz="2200" dirty="0"/>
          </a:p>
        </p:txBody>
      </p:sp>
      <p:sp>
        <p:nvSpPr>
          <p:cNvPr id="12" name="Text 6"/>
          <p:cNvSpPr/>
          <p:nvPr/>
        </p:nvSpPr>
        <p:spPr>
          <a:xfrm>
            <a:off x="9582269" y="5411152"/>
            <a:ext cx="4210407"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Seamlessly blends the speed and data processing power of AI with the nuanced, irreplaceable clinical judgment of human doctors.</a:t>
            </a:r>
            <a:endParaRPr lang="en-US" sz="1850" dirty="0"/>
          </a:p>
        </p:txBody>
      </p:sp>
      <p:pic>
        <p:nvPicPr>
          <p:cNvPr id="13" name="Image 4" descr="preencoded.png"/>
          <p:cNvPicPr>
            <a:picLocks noChangeAspect="1"/>
          </p:cNvPicPr>
          <p:nvPr/>
        </p:nvPicPr>
        <p:blipFill>
          <a:blip r:embed="rId7"/>
          <a:stretch>
            <a:fillRect/>
          </a:stretch>
        </p:blipFill>
        <p:spPr>
          <a:xfrm>
            <a:off x="5048131" y="2439114"/>
            <a:ext cx="4534138" cy="4534138"/>
          </a:xfrm>
          <a:prstGeom prst="rect">
            <a:avLst/>
          </a:prstGeom>
        </p:spPr>
      </p:pic>
      <p:pic>
        <p:nvPicPr>
          <p:cNvPr id="14" name="Image 5" descr="preencoded.png"/>
          <p:cNvPicPr>
            <a:picLocks noChangeAspect="1"/>
          </p:cNvPicPr>
          <p:nvPr/>
        </p:nvPicPr>
        <p:blipFill>
          <a:blip r:embed="rId8"/>
          <a:stretch>
            <a:fillRect/>
          </a:stretch>
        </p:blipFill>
        <p:spPr>
          <a:xfrm>
            <a:off x="7972306" y="5321260"/>
            <a:ext cx="336590" cy="420767"/>
          </a:xfrm>
          <a:prstGeom prst="rect">
            <a:avLst/>
          </a:prstGeom>
        </p:spPr>
      </p:pic>
      <p:sp>
        <p:nvSpPr>
          <p:cNvPr id="15" name="Text 7"/>
          <p:cNvSpPr/>
          <p:nvPr/>
        </p:nvSpPr>
        <p:spPr>
          <a:xfrm>
            <a:off x="2231946" y="4915614"/>
            <a:ext cx="2816185" cy="351949"/>
          </a:xfrm>
          <a:prstGeom prst="rect">
            <a:avLst/>
          </a:prstGeom>
          <a:noFill/>
          <a:ln/>
        </p:spPr>
        <p:txBody>
          <a:bodyPr wrap="none" lIns="0" tIns="0" rIns="0" bIns="0" rtlCol="0" anchor="t"/>
          <a:lstStyle/>
          <a:p>
            <a:pPr marL="0" indent="0" algn="r">
              <a:lnSpc>
                <a:spcPts val="2750"/>
              </a:lnSpc>
              <a:buNone/>
            </a:pPr>
            <a:r>
              <a:rPr lang="en-US" sz="2200" b="1" dirty="0">
                <a:solidFill>
                  <a:srgbClr val="D9E1FF"/>
                </a:solidFill>
                <a:latin typeface="Syne Bold" pitchFamily="34" charset="0"/>
                <a:ea typeface="Syne Bold" pitchFamily="34" charset="-122"/>
                <a:cs typeface="Syne Bold" pitchFamily="34" charset="-120"/>
              </a:rPr>
              <a:t>Ethical Oversight</a:t>
            </a:r>
            <a:endParaRPr lang="en-US" sz="2200" dirty="0"/>
          </a:p>
        </p:txBody>
      </p:sp>
      <p:sp>
        <p:nvSpPr>
          <p:cNvPr id="16" name="Text 8"/>
          <p:cNvSpPr/>
          <p:nvPr/>
        </p:nvSpPr>
        <p:spPr>
          <a:xfrm>
            <a:off x="837724" y="5411152"/>
            <a:ext cx="4210407" cy="1532096"/>
          </a:xfrm>
          <a:prstGeom prst="rect">
            <a:avLst/>
          </a:prstGeom>
          <a:noFill/>
          <a:ln/>
        </p:spPr>
        <p:txBody>
          <a:bodyPr wrap="square" lIns="0" tIns="0" rIns="0" bIns="0" rtlCol="0" anchor="t"/>
          <a:lstStyle/>
          <a:p>
            <a:pPr marL="0" indent="0" algn="r">
              <a:lnSpc>
                <a:spcPts val="3000"/>
              </a:lnSpc>
              <a:buNone/>
            </a:pPr>
            <a:r>
              <a:rPr lang="en-US" sz="1850" dirty="0">
                <a:solidFill>
                  <a:srgbClr val="D9E1FF"/>
                </a:solidFill>
                <a:latin typeface="Arimo" pitchFamily="34" charset="0"/>
                <a:ea typeface="Arimo" pitchFamily="34" charset="-122"/>
                <a:cs typeface="Arimo" pitchFamily="34" charset="-120"/>
              </a:rPr>
              <a:t>Provides essential ethical oversight, addressing complex cases and ensuring compassionate care that AI alone cannot replicate.</a:t>
            </a:r>
            <a:endParaRPr lang="en-US" sz="1850" dirty="0"/>
          </a:p>
        </p:txBody>
      </p:sp>
      <p:pic>
        <p:nvPicPr>
          <p:cNvPr id="17" name="Image 6" descr="preencoded.png"/>
          <p:cNvPicPr>
            <a:picLocks noChangeAspect="1"/>
          </p:cNvPicPr>
          <p:nvPr/>
        </p:nvPicPr>
        <p:blipFill>
          <a:blip r:embed="rId9"/>
          <a:stretch>
            <a:fillRect/>
          </a:stretch>
        </p:blipFill>
        <p:spPr>
          <a:xfrm>
            <a:off x="5048131" y="2439114"/>
            <a:ext cx="4534138" cy="4534138"/>
          </a:xfrm>
          <a:prstGeom prst="rect">
            <a:avLst/>
          </a:prstGeom>
        </p:spPr>
      </p:pic>
      <p:pic>
        <p:nvPicPr>
          <p:cNvPr id="18" name="Image 7" descr="preencoded.png"/>
          <p:cNvPicPr>
            <a:picLocks noChangeAspect="1"/>
          </p:cNvPicPr>
          <p:nvPr/>
        </p:nvPicPr>
        <p:blipFill>
          <a:blip r:embed="rId10"/>
          <a:stretch>
            <a:fillRect/>
          </a:stretch>
        </p:blipFill>
        <p:spPr>
          <a:xfrm>
            <a:off x="6321266" y="5321260"/>
            <a:ext cx="336590" cy="4207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8765" y="946190"/>
            <a:ext cx="13432869" cy="1006316"/>
          </a:xfrm>
          <a:prstGeom prst="rect">
            <a:avLst/>
          </a:prstGeom>
          <a:noFill/>
          <a:ln/>
        </p:spPr>
        <p:txBody>
          <a:bodyPr wrap="square" lIns="0" tIns="0" rIns="0" bIns="0" rtlCol="0" anchor="t"/>
          <a:lstStyle/>
          <a:p>
            <a:pPr marL="0" indent="0" algn="l">
              <a:lnSpc>
                <a:spcPts val="3950"/>
              </a:lnSpc>
              <a:buNone/>
            </a:pPr>
            <a:r>
              <a:rPr lang="en-US" sz="3150" b="1" dirty="0">
                <a:solidFill>
                  <a:srgbClr val="FFFFFF"/>
                </a:solidFill>
                <a:latin typeface="Syne Bold" pitchFamily="34" charset="0"/>
                <a:ea typeface="Syne Bold" pitchFamily="34" charset="-122"/>
                <a:cs typeface="Syne Bold" pitchFamily="34" charset="-120"/>
              </a:rPr>
              <a:t>MoM: Empowering Patients, Supporting Doctors, Transforming Care</a:t>
            </a:r>
            <a:endParaRPr lang="en-US" sz="3150" dirty="0"/>
          </a:p>
        </p:txBody>
      </p:sp>
      <p:pic>
        <p:nvPicPr>
          <p:cNvPr id="3" name="Image 0" descr="preencoded.png"/>
          <p:cNvPicPr>
            <a:picLocks noChangeAspect="1"/>
          </p:cNvPicPr>
          <p:nvPr/>
        </p:nvPicPr>
        <p:blipFill>
          <a:blip r:embed="rId3"/>
          <a:stretch>
            <a:fillRect/>
          </a:stretch>
        </p:blipFill>
        <p:spPr>
          <a:xfrm>
            <a:off x="606385" y="2406491"/>
            <a:ext cx="4381381" cy="2052995"/>
          </a:xfrm>
          <a:prstGeom prst="rect">
            <a:avLst/>
          </a:prstGeom>
        </p:spPr>
      </p:pic>
      <p:pic>
        <p:nvPicPr>
          <p:cNvPr id="4" name="Image 1" descr="preencoded.png"/>
          <p:cNvPicPr>
            <a:picLocks noChangeAspect="1"/>
          </p:cNvPicPr>
          <p:nvPr/>
        </p:nvPicPr>
        <p:blipFill>
          <a:blip r:embed="rId4"/>
          <a:stretch>
            <a:fillRect/>
          </a:stretch>
        </p:blipFill>
        <p:spPr>
          <a:xfrm>
            <a:off x="5124569" y="2406491"/>
            <a:ext cx="4381381" cy="2052995"/>
          </a:xfrm>
          <a:prstGeom prst="rect">
            <a:avLst/>
          </a:prstGeom>
        </p:spPr>
      </p:pic>
      <p:pic>
        <p:nvPicPr>
          <p:cNvPr id="5" name="Image 2" descr="preencoded.png"/>
          <p:cNvPicPr>
            <a:picLocks noChangeAspect="1"/>
          </p:cNvPicPr>
          <p:nvPr/>
        </p:nvPicPr>
        <p:blipFill>
          <a:blip r:embed="rId5"/>
          <a:stretch>
            <a:fillRect/>
          </a:stretch>
        </p:blipFill>
        <p:spPr>
          <a:xfrm>
            <a:off x="9642753" y="2406491"/>
            <a:ext cx="4381381" cy="2052995"/>
          </a:xfrm>
          <a:prstGeom prst="rect">
            <a:avLst/>
          </a:prstGeom>
        </p:spPr>
      </p:pic>
      <p:sp>
        <p:nvSpPr>
          <p:cNvPr id="6" name="Text 1"/>
          <p:cNvSpPr/>
          <p:nvPr/>
        </p:nvSpPr>
        <p:spPr>
          <a:xfrm>
            <a:off x="598765" y="4763810"/>
            <a:ext cx="13432869" cy="273725"/>
          </a:xfrm>
          <a:prstGeom prst="rect">
            <a:avLst/>
          </a:prstGeom>
          <a:noFill/>
          <a:ln/>
        </p:spPr>
        <p:txBody>
          <a:bodyPr wrap="none" lIns="0" tIns="0" rIns="0" bIns="0" rtlCol="0" anchor="t"/>
          <a:lstStyle/>
          <a:p>
            <a:pPr marL="0" indent="0" algn="l">
              <a:lnSpc>
                <a:spcPts val="2150"/>
              </a:lnSpc>
              <a:buNone/>
            </a:pPr>
            <a:r>
              <a:rPr lang="en-US" sz="1300" dirty="0">
                <a:solidFill>
                  <a:srgbClr val="D9E1FF"/>
                </a:solidFill>
                <a:latin typeface="Arimo" pitchFamily="34" charset="0"/>
                <a:ea typeface="Arimo" pitchFamily="34" charset="-122"/>
                <a:cs typeface="Arimo" pitchFamily="34" charset="-120"/>
              </a:rPr>
              <a:t>MoM represents a paradigm shift in healthcare delivery, offering a powerful synergy between technology and human expertise.</a:t>
            </a:r>
            <a:endParaRPr lang="en-US" sz="1300" dirty="0"/>
          </a:p>
        </p:txBody>
      </p:sp>
      <p:sp>
        <p:nvSpPr>
          <p:cNvPr id="7" name="Shape 2"/>
          <p:cNvSpPr/>
          <p:nvPr/>
        </p:nvSpPr>
        <p:spPr>
          <a:xfrm>
            <a:off x="598765" y="5486519"/>
            <a:ext cx="4363641" cy="1796772"/>
          </a:xfrm>
          <a:prstGeom prst="roundRect">
            <a:avLst>
              <a:gd name="adj" fmla="val 6107"/>
            </a:avLst>
          </a:prstGeom>
          <a:solidFill>
            <a:srgbClr val="0C0A33"/>
          </a:solidFill>
          <a:ln/>
        </p:spPr>
        <p:txBody>
          <a:bodyPr/>
          <a:lstStyle/>
          <a:p>
            <a:endParaRPr lang="en-US"/>
          </a:p>
        </p:txBody>
      </p:sp>
      <p:sp>
        <p:nvSpPr>
          <p:cNvPr id="8" name="Shape 3"/>
          <p:cNvSpPr/>
          <p:nvPr/>
        </p:nvSpPr>
        <p:spPr>
          <a:xfrm>
            <a:off x="598765" y="5463659"/>
            <a:ext cx="4363641" cy="91440"/>
          </a:xfrm>
          <a:prstGeom prst="roundRect">
            <a:avLst>
              <a:gd name="adj" fmla="val 28065"/>
            </a:avLst>
          </a:prstGeom>
          <a:solidFill>
            <a:srgbClr val="8061FF"/>
          </a:solidFill>
          <a:ln/>
        </p:spPr>
        <p:txBody>
          <a:bodyPr/>
          <a:lstStyle/>
          <a:p>
            <a:endParaRPr lang="en-US"/>
          </a:p>
        </p:txBody>
      </p:sp>
      <p:sp>
        <p:nvSpPr>
          <p:cNvPr id="9" name="Shape 4"/>
          <p:cNvSpPr/>
          <p:nvPr/>
        </p:nvSpPr>
        <p:spPr>
          <a:xfrm>
            <a:off x="2524006" y="5229939"/>
            <a:ext cx="513159" cy="513159"/>
          </a:xfrm>
          <a:prstGeom prst="roundRect">
            <a:avLst>
              <a:gd name="adj" fmla="val 178190"/>
            </a:avLst>
          </a:prstGeom>
          <a:solidFill>
            <a:srgbClr val="8061FF"/>
          </a:solidFill>
          <a:ln/>
        </p:spPr>
        <p:txBody>
          <a:bodyPr/>
          <a:lstStyle/>
          <a:p>
            <a:endParaRPr lang="en-US"/>
          </a:p>
        </p:txBody>
      </p:sp>
      <p:sp>
        <p:nvSpPr>
          <p:cNvPr id="10" name="Text 5"/>
          <p:cNvSpPr/>
          <p:nvPr/>
        </p:nvSpPr>
        <p:spPr>
          <a:xfrm>
            <a:off x="2677954" y="5358170"/>
            <a:ext cx="205264" cy="256580"/>
          </a:xfrm>
          <a:prstGeom prst="rect">
            <a:avLst/>
          </a:prstGeom>
          <a:noFill/>
          <a:ln/>
        </p:spPr>
        <p:txBody>
          <a:bodyPr wrap="none" lIns="0" tIns="0" rIns="0" bIns="0" rtlCol="0" anchor="ctr"/>
          <a:lstStyle/>
          <a:p>
            <a:pPr marL="0" indent="0" algn="ctr">
              <a:lnSpc>
                <a:spcPts val="2550"/>
              </a:lnSpc>
              <a:buNone/>
            </a:pPr>
            <a:r>
              <a:rPr lang="en-US" sz="2800" b="1" dirty="0">
                <a:solidFill>
                  <a:srgbClr val="FFFFFF"/>
                </a:solidFill>
                <a:latin typeface="Syne Bold" pitchFamily="34" charset="0"/>
                <a:ea typeface="Syne Bold" pitchFamily="34" charset="-122"/>
                <a:cs typeface="Syne Bold" pitchFamily="34" charset="-120"/>
              </a:rPr>
              <a:t>1</a:t>
            </a:r>
            <a:endParaRPr lang="en-US" sz="2800" dirty="0"/>
          </a:p>
        </p:txBody>
      </p:sp>
      <p:sp>
        <p:nvSpPr>
          <p:cNvPr id="11" name="Text 6"/>
          <p:cNvSpPr/>
          <p:nvPr/>
        </p:nvSpPr>
        <p:spPr>
          <a:xfrm>
            <a:off x="792599" y="5914192"/>
            <a:ext cx="2306241" cy="251460"/>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Integrated Approach</a:t>
            </a:r>
            <a:endParaRPr lang="en-US" sz="1550" dirty="0"/>
          </a:p>
        </p:txBody>
      </p:sp>
      <p:sp>
        <p:nvSpPr>
          <p:cNvPr id="12" name="Text 7"/>
          <p:cNvSpPr/>
          <p:nvPr/>
        </p:nvSpPr>
        <p:spPr>
          <a:xfrm>
            <a:off x="792599" y="6268283"/>
            <a:ext cx="3975973" cy="821174"/>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Arimo" pitchFamily="34" charset="0"/>
                <a:ea typeface="Arimo" pitchFamily="34" charset="-122"/>
                <a:cs typeface="Arimo" pitchFamily="34" charset="-120"/>
              </a:rPr>
              <a:t>Visual symptom reporting, AI intelligence, and human expertise converge to create trusted and effective healthcare solutions.</a:t>
            </a:r>
            <a:endParaRPr lang="en-US" sz="1300" dirty="0"/>
          </a:p>
        </p:txBody>
      </p:sp>
      <p:sp>
        <p:nvSpPr>
          <p:cNvPr id="13" name="Shape 8"/>
          <p:cNvSpPr/>
          <p:nvPr/>
        </p:nvSpPr>
        <p:spPr>
          <a:xfrm>
            <a:off x="5133380" y="5486519"/>
            <a:ext cx="4363641" cy="1796772"/>
          </a:xfrm>
          <a:prstGeom prst="roundRect">
            <a:avLst>
              <a:gd name="adj" fmla="val 6107"/>
            </a:avLst>
          </a:prstGeom>
          <a:solidFill>
            <a:srgbClr val="0C0A33"/>
          </a:solidFill>
          <a:ln/>
        </p:spPr>
        <p:txBody>
          <a:bodyPr/>
          <a:lstStyle/>
          <a:p>
            <a:endParaRPr lang="en-US"/>
          </a:p>
        </p:txBody>
      </p:sp>
      <p:sp>
        <p:nvSpPr>
          <p:cNvPr id="14" name="Shape 9"/>
          <p:cNvSpPr/>
          <p:nvPr/>
        </p:nvSpPr>
        <p:spPr>
          <a:xfrm>
            <a:off x="5133380" y="5463659"/>
            <a:ext cx="4363641" cy="91440"/>
          </a:xfrm>
          <a:prstGeom prst="roundRect">
            <a:avLst>
              <a:gd name="adj" fmla="val 28065"/>
            </a:avLst>
          </a:prstGeom>
          <a:solidFill>
            <a:srgbClr val="8061FF"/>
          </a:solidFill>
          <a:ln/>
        </p:spPr>
        <p:txBody>
          <a:bodyPr/>
          <a:lstStyle/>
          <a:p>
            <a:endParaRPr lang="en-US"/>
          </a:p>
        </p:txBody>
      </p:sp>
      <p:sp>
        <p:nvSpPr>
          <p:cNvPr id="15" name="Shape 10"/>
          <p:cNvSpPr/>
          <p:nvPr/>
        </p:nvSpPr>
        <p:spPr>
          <a:xfrm>
            <a:off x="7058620" y="5229939"/>
            <a:ext cx="513159" cy="513159"/>
          </a:xfrm>
          <a:prstGeom prst="roundRect">
            <a:avLst>
              <a:gd name="adj" fmla="val 178190"/>
            </a:avLst>
          </a:prstGeom>
          <a:solidFill>
            <a:srgbClr val="8061FF"/>
          </a:solidFill>
          <a:ln/>
        </p:spPr>
        <p:txBody>
          <a:bodyPr/>
          <a:lstStyle/>
          <a:p>
            <a:endParaRPr lang="en-US"/>
          </a:p>
        </p:txBody>
      </p:sp>
      <p:sp>
        <p:nvSpPr>
          <p:cNvPr id="16" name="Text 11"/>
          <p:cNvSpPr/>
          <p:nvPr/>
        </p:nvSpPr>
        <p:spPr>
          <a:xfrm>
            <a:off x="7212568" y="5358170"/>
            <a:ext cx="205264" cy="256580"/>
          </a:xfrm>
          <a:prstGeom prst="rect">
            <a:avLst/>
          </a:prstGeom>
          <a:noFill/>
          <a:ln/>
        </p:spPr>
        <p:txBody>
          <a:bodyPr wrap="none" lIns="0" tIns="0" rIns="0" bIns="0" rtlCol="0" anchor="ctr"/>
          <a:lstStyle/>
          <a:p>
            <a:pPr marL="0" indent="0" algn="ctr">
              <a:lnSpc>
                <a:spcPts val="2550"/>
              </a:lnSpc>
              <a:buNone/>
            </a:pPr>
            <a:r>
              <a:rPr lang="en-US" sz="2800" b="1" dirty="0">
                <a:solidFill>
                  <a:srgbClr val="FFFFFF"/>
                </a:solidFill>
                <a:latin typeface="Syne Bold" pitchFamily="34" charset="0"/>
                <a:ea typeface="Syne Bold" pitchFamily="34" charset="-122"/>
                <a:cs typeface="Syne Bold" pitchFamily="34" charset="-120"/>
              </a:rPr>
              <a:t>2</a:t>
            </a:r>
            <a:endParaRPr lang="en-US" sz="2800" dirty="0"/>
          </a:p>
        </p:txBody>
      </p:sp>
      <p:sp>
        <p:nvSpPr>
          <p:cNvPr id="17" name="Text 12"/>
          <p:cNvSpPr/>
          <p:nvPr/>
        </p:nvSpPr>
        <p:spPr>
          <a:xfrm>
            <a:off x="5327213" y="5914192"/>
            <a:ext cx="2012633" cy="251460"/>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Future of Health</a:t>
            </a:r>
            <a:endParaRPr lang="en-US" sz="1550" dirty="0"/>
          </a:p>
        </p:txBody>
      </p:sp>
      <p:sp>
        <p:nvSpPr>
          <p:cNvPr id="18" name="Text 13"/>
          <p:cNvSpPr/>
          <p:nvPr/>
        </p:nvSpPr>
        <p:spPr>
          <a:xfrm>
            <a:off x="5327213" y="6268283"/>
            <a:ext cx="3975973" cy="821174"/>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Arimo" pitchFamily="34" charset="0"/>
                <a:ea typeface="Arimo" pitchFamily="34" charset="-122"/>
                <a:cs typeface="Arimo" pitchFamily="34" charset="-120"/>
              </a:rPr>
              <a:t>Join us in shaping a future where technology and humanity collaborate to achieve superior health outcomes for everyone.</a:t>
            </a:r>
            <a:endParaRPr lang="en-US" sz="1300" dirty="0"/>
          </a:p>
        </p:txBody>
      </p:sp>
      <p:sp>
        <p:nvSpPr>
          <p:cNvPr id="19" name="Shape 14"/>
          <p:cNvSpPr/>
          <p:nvPr/>
        </p:nvSpPr>
        <p:spPr>
          <a:xfrm>
            <a:off x="9667994" y="5486519"/>
            <a:ext cx="4363641" cy="1796772"/>
          </a:xfrm>
          <a:prstGeom prst="roundRect">
            <a:avLst>
              <a:gd name="adj" fmla="val 6107"/>
            </a:avLst>
          </a:prstGeom>
          <a:solidFill>
            <a:srgbClr val="0C0A33"/>
          </a:solidFill>
          <a:ln/>
        </p:spPr>
        <p:txBody>
          <a:bodyPr/>
          <a:lstStyle/>
          <a:p>
            <a:endParaRPr lang="en-US"/>
          </a:p>
        </p:txBody>
      </p:sp>
      <p:sp>
        <p:nvSpPr>
          <p:cNvPr id="20" name="Shape 15"/>
          <p:cNvSpPr/>
          <p:nvPr/>
        </p:nvSpPr>
        <p:spPr>
          <a:xfrm>
            <a:off x="9667994" y="5463659"/>
            <a:ext cx="4363641" cy="91440"/>
          </a:xfrm>
          <a:prstGeom prst="roundRect">
            <a:avLst>
              <a:gd name="adj" fmla="val 28065"/>
            </a:avLst>
          </a:prstGeom>
          <a:solidFill>
            <a:srgbClr val="8061FF"/>
          </a:solidFill>
          <a:ln/>
        </p:spPr>
        <p:txBody>
          <a:bodyPr/>
          <a:lstStyle/>
          <a:p>
            <a:endParaRPr lang="en-US"/>
          </a:p>
        </p:txBody>
      </p:sp>
      <p:sp>
        <p:nvSpPr>
          <p:cNvPr id="21" name="Shape 16"/>
          <p:cNvSpPr/>
          <p:nvPr/>
        </p:nvSpPr>
        <p:spPr>
          <a:xfrm>
            <a:off x="11593235" y="5229939"/>
            <a:ext cx="513159" cy="513159"/>
          </a:xfrm>
          <a:prstGeom prst="roundRect">
            <a:avLst>
              <a:gd name="adj" fmla="val 178190"/>
            </a:avLst>
          </a:prstGeom>
          <a:solidFill>
            <a:srgbClr val="8061FF"/>
          </a:solidFill>
          <a:ln/>
        </p:spPr>
        <p:txBody>
          <a:bodyPr/>
          <a:lstStyle/>
          <a:p>
            <a:endParaRPr lang="en-US"/>
          </a:p>
        </p:txBody>
      </p:sp>
      <p:sp>
        <p:nvSpPr>
          <p:cNvPr id="22" name="Text 17"/>
          <p:cNvSpPr/>
          <p:nvPr/>
        </p:nvSpPr>
        <p:spPr>
          <a:xfrm>
            <a:off x="11747183" y="5358170"/>
            <a:ext cx="205264" cy="256580"/>
          </a:xfrm>
          <a:prstGeom prst="rect">
            <a:avLst/>
          </a:prstGeom>
          <a:noFill/>
          <a:ln/>
        </p:spPr>
        <p:txBody>
          <a:bodyPr wrap="none" lIns="0" tIns="0" rIns="0" bIns="0" rtlCol="0" anchor="ctr"/>
          <a:lstStyle/>
          <a:p>
            <a:pPr marL="0" indent="0" algn="ctr">
              <a:lnSpc>
                <a:spcPts val="2550"/>
              </a:lnSpc>
              <a:buNone/>
            </a:pPr>
            <a:r>
              <a:rPr lang="en-US" sz="2800" b="1" dirty="0">
                <a:solidFill>
                  <a:srgbClr val="FFFFFF"/>
                </a:solidFill>
                <a:latin typeface="Syne Bold" pitchFamily="34" charset="0"/>
                <a:ea typeface="Syne Bold" pitchFamily="34" charset="-122"/>
                <a:cs typeface="Syne Bold" pitchFamily="34" charset="-120"/>
              </a:rPr>
              <a:t>3</a:t>
            </a:r>
            <a:endParaRPr lang="en-US" sz="2800" dirty="0"/>
          </a:p>
        </p:txBody>
      </p:sp>
      <p:sp>
        <p:nvSpPr>
          <p:cNvPr id="23" name="Text 18"/>
          <p:cNvSpPr/>
          <p:nvPr/>
        </p:nvSpPr>
        <p:spPr>
          <a:xfrm>
            <a:off x="9861828" y="5914192"/>
            <a:ext cx="2455307" cy="251460"/>
          </a:xfrm>
          <a:prstGeom prst="rect">
            <a:avLst/>
          </a:prstGeom>
          <a:noFill/>
          <a:ln/>
        </p:spPr>
        <p:txBody>
          <a:bodyPr wrap="none" lIns="0" tIns="0" rIns="0" bIns="0" rtlCol="0" anchor="t"/>
          <a:lstStyle/>
          <a:p>
            <a:pPr marL="0" indent="0" algn="l">
              <a:lnSpc>
                <a:spcPts val="1950"/>
              </a:lnSpc>
              <a:buNone/>
            </a:pPr>
            <a:r>
              <a:rPr lang="en-US" sz="1550" b="1" dirty="0">
                <a:solidFill>
                  <a:srgbClr val="D9E1FF"/>
                </a:solidFill>
                <a:latin typeface="Syne Bold" pitchFamily="34" charset="0"/>
                <a:ea typeface="Syne Bold" pitchFamily="34" charset="-122"/>
                <a:cs typeface="Syne Bold" pitchFamily="34" charset="-120"/>
              </a:rPr>
              <a:t>Addressing Key Needs</a:t>
            </a:r>
            <a:endParaRPr lang="en-US" sz="1550" dirty="0"/>
          </a:p>
        </p:txBody>
      </p:sp>
      <p:sp>
        <p:nvSpPr>
          <p:cNvPr id="24" name="Text 19"/>
          <p:cNvSpPr/>
          <p:nvPr/>
        </p:nvSpPr>
        <p:spPr>
          <a:xfrm>
            <a:off x="9861828" y="6268283"/>
            <a:ext cx="3975973" cy="821174"/>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Arimo" pitchFamily="34" charset="0"/>
                <a:ea typeface="Arimo" pitchFamily="34" charset="-122"/>
                <a:cs typeface="Arimo" pitchFamily="34" charset="-120"/>
              </a:rPr>
              <a:t>MoM addresses the critical demand for unresolved, highly needed, and on-demand personalized health assessment systems.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475</Words>
  <Application>Microsoft Macintosh PowerPoint</Application>
  <PresentationFormat>Custom</PresentationFormat>
  <Paragraphs>45</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Syne Bold</vt:lpstr>
      <vt:lpstr>Arial</vt:lpstr>
      <vt:lpstr>Arimo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Richard velozsalazar</cp:lastModifiedBy>
  <cp:revision>2</cp:revision>
  <dcterms:created xsi:type="dcterms:W3CDTF">2025-10-04T21:39:24Z</dcterms:created>
  <dcterms:modified xsi:type="dcterms:W3CDTF">2025-10-04T21:58:25Z</dcterms:modified>
</cp:coreProperties>
</file>